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4" r:id="rId5"/>
    <p:sldId id="260" r:id="rId6"/>
    <p:sldId id="269" r:id="rId7"/>
    <p:sldId id="261" r:id="rId8"/>
    <p:sldId id="270" r:id="rId9"/>
    <p:sldId id="272" r:id="rId10"/>
    <p:sldId id="273" r:id="rId11"/>
    <p:sldId id="275" r:id="rId12"/>
    <p:sldId id="262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-52"/>
      <p:regular r:id="rId20"/>
      <p:bold r:id="rId21"/>
      <p:italic r:id="rId22"/>
      <p:boldItalic r:id="rId23"/>
    </p:embeddedFont>
    <p:embeddedFont>
      <p:font typeface="Montserrat Bold" panose="00000800000000000000" charset="-5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37303-5529-4045-A2E9-1CF167679BCF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3951-CAD7-47E5-A32B-55147DEEE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151DD-599D-4DDA-8C8D-5D7455FEDACE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CA66-052F-425E-87A5-174D7BB414E1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AF99E-D779-4958-869C-643BA0AEFEB4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C9B00-5EB3-43B2-A536-C5BA5078D175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838F-D65D-4868-8617-25C5B3DA4E7F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1AD5-6B2B-47A1-8E1E-F43CCC052DF4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C46E-FDBC-4254-813E-533D0E40D089}" type="datetime1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5A9BD-3FC2-42B6-94E7-1D72904A9BFC}" type="datetime1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970A8-D6F6-41FF-8421-A195EC834F8A}" type="datetime1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BD77-595D-4DE8-9E27-FAA8A30473E0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345F-0C2D-487C-B2FD-967E6A658AEF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41795-885F-4B20-B918-804B75141C40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260096" y="3232391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7131" y="3714421"/>
            <a:ext cx="10072534" cy="147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AI-Assist Platform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67131" y="7227854"/>
            <a:ext cx="9453269" cy="172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330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Спикер – Соломенников Николай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330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Напарник – Юраков Никита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330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Куратор – Липкин Евгений</a:t>
            </a:r>
            <a:endParaRPr lang="en-US" sz="330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3FF10C-32FD-4694-9FD2-F3ADA552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77" y="748365"/>
            <a:ext cx="2616723" cy="8722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6DDD70-CB75-4616-B7F7-6873F1A2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30" y="748365"/>
            <a:ext cx="4343400" cy="8494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DC3656C-C5DB-485E-A6C2-2A353391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63872"/>
            <a:ext cx="3276600" cy="124122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AB0914D-DE4B-4FE2-A560-2003AF0170D3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6632648">
            <a:off x="11316759" y="3041961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8664" y="495300"/>
            <a:ext cx="10072534" cy="147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ru-RU" sz="72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Генерация графов</a:t>
            </a:r>
            <a:endParaRPr lang="en-US" sz="7200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4326549">
            <a:off x="14947558" y="6795650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4458787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E797B-AFA2-4571-99F6-24813EA2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793" y="2552700"/>
            <a:ext cx="4003458" cy="6324483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8A5D5F17-3E43-47A6-8D44-822399C10130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078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 generation">
            <a:hlinkClick r:id="" action="ppaction://media"/>
            <a:extLst>
              <a:ext uri="{FF2B5EF4-FFF2-40B4-BE49-F238E27FC236}">
                <a16:creationId xmlns:a16="http://schemas.microsoft.com/office/drawing/2014/main" id="{419D6DB6-5E67-4A70-BA90-9C3401B1F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428625"/>
            <a:ext cx="15087600" cy="9429750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B2F21D5C-59C9-4424-B571-C32A0E15E63A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0102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8" name="Freeform 3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C5A41390-8255-4663-97B5-792DBB59C642}"/>
              </a:ext>
            </a:extLst>
          </p:cNvPr>
          <p:cNvSpPr txBox="1"/>
          <p:nvPr/>
        </p:nvSpPr>
        <p:spPr>
          <a:xfrm>
            <a:off x="1390636" y="571500"/>
            <a:ext cx="10072534" cy="147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ru-RU" sz="72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Стек технологий</a:t>
            </a:r>
            <a:endParaRPr lang="en-US" sz="7200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6DEAD95-7ADE-4E28-BB59-EA5BD86A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60" y="6788298"/>
            <a:ext cx="1370740" cy="1405009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, графическая вставка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26CAF8B-EEEA-4BB3-ACB3-9060AD801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" y="3046621"/>
            <a:ext cx="2793661" cy="1571434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, Шрифт, Графика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29285937-760C-4A48-87A0-DA640FF8D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83" y="3182435"/>
            <a:ext cx="2235200" cy="1257300"/>
          </a:xfrm>
          <a:prstGeom prst="rect">
            <a:avLst/>
          </a:prstGeom>
        </p:spPr>
      </p:pic>
      <p:pic>
        <p:nvPicPr>
          <p:cNvPr id="54" name="Рисунок 53" descr="Изображение выглядит как логотип, Шрифт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317FCA-D63F-476F-98D9-28BF950625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26" y="5196790"/>
            <a:ext cx="1238250" cy="1238250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1FB112F-9373-47B5-9A8A-C32EDEA907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13" y="4439735"/>
            <a:ext cx="3878217" cy="2585478"/>
          </a:xfrm>
          <a:prstGeom prst="rect">
            <a:avLst/>
          </a:prstGeom>
        </p:spPr>
      </p:pic>
      <p:pic>
        <p:nvPicPr>
          <p:cNvPr id="58" name="Рисунок 57" descr="Изображение выглядит как Графика, логотип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BD8141C-4320-4AE5-9DAB-0BF3BF8033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43" y="4935897"/>
            <a:ext cx="1755945" cy="1755945"/>
          </a:xfrm>
          <a:prstGeom prst="rect">
            <a:avLst/>
          </a:prstGeom>
        </p:spPr>
      </p:pic>
      <p:pic>
        <p:nvPicPr>
          <p:cNvPr id="60" name="Рисунок 59" descr="Изображение выглядит как Графика, символ, Цвет электр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CF3515D-11E2-4556-B95E-31698AE261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29" y="6672993"/>
            <a:ext cx="1219360" cy="1562910"/>
          </a:xfrm>
          <a:prstGeom prst="rect">
            <a:avLst/>
          </a:prstGeom>
        </p:spPr>
      </p:pic>
      <p:pic>
        <p:nvPicPr>
          <p:cNvPr id="62" name="Рисунок 61" descr="Изображение выглядит как Графика, крас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22C5ECF-88AA-4D8E-BF77-95670F4D60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957" y="6599364"/>
            <a:ext cx="1629616" cy="1629616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Шрифт, логотип, График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23688F7-FAB3-4C38-88AA-06FD8ED53F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170" y="5107552"/>
            <a:ext cx="2973114" cy="1249844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C9A0ECC8-F879-4D16-9150-873CAB29DEFB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 rot="-1898322">
            <a:off x="16043016" y="4475476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898322">
            <a:off x="-5168013" y="-503362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97602" y="371955"/>
            <a:ext cx="11292795" cy="1430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ru-RU" sz="72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Спасибо за внимание</a:t>
            </a:r>
            <a:endParaRPr lang="en-US" sz="7200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09C1E0D-573B-4F02-8806-56751604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70" y="2607629"/>
            <a:ext cx="4639322" cy="661127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4F90825-925F-410E-A505-F9BFBED63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421865"/>
            <a:ext cx="4791744" cy="6982799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08E64E80-8F3A-4FF8-95AB-761A0B1826D8}"/>
              </a:ext>
            </a:extLst>
          </p:cNvPr>
          <p:cNvSpPr txBox="1"/>
          <p:nvPr/>
        </p:nvSpPr>
        <p:spPr>
          <a:xfrm>
            <a:off x="2162862" y="8862270"/>
            <a:ext cx="40855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Соломенников Николай</a:t>
            </a:r>
          </a:p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(</a:t>
            </a:r>
            <a:r>
              <a:rPr lang="ru-RU" sz="2400" dirty="0" err="1">
                <a:solidFill>
                  <a:srgbClr val="101010"/>
                </a:solidFill>
                <a:latin typeface="Montserrat"/>
                <a:sym typeface="Montserrat Bold"/>
              </a:rPr>
              <a:t>бэкэнд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 разработчик)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4052224D-FD10-4B45-B4AB-A109A7F5F66A}"/>
              </a:ext>
            </a:extLst>
          </p:cNvPr>
          <p:cNvSpPr txBox="1"/>
          <p:nvPr/>
        </p:nvSpPr>
        <p:spPr>
          <a:xfrm>
            <a:off x="6789484" y="8862270"/>
            <a:ext cx="40728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Юраков Никита</a:t>
            </a:r>
          </a:p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(</a:t>
            </a:r>
            <a:r>
              <a:rPr lang="ru-RU" sz="2400" dirty="0" err="1">
                <a:solidFill>
                  <a:srgbClr val="101010"/>
                </a:solidFill>
                <a:latin typeface="Montserrat"/>
                <a:sym typeface="Montserrat Bold"/>
              </a:rPr>
              <a:t>фронтэнд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 разработчик)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368CA20-01EA-422F-9779-8784F7659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2607629"/>
            <a:ext cx="4801270" cy="659222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3BDAC9F5-307E-41E0-A421-02958E0D5770}"/>
              </a:ext>
            </a:extLst>
          </p:cNvPr>
          <p:cNvSpPr txBox="1"/>
          <p:nvPr/>
        </p:nvSpPr>
        <p:spPr>
          <a:xfrm>
            <a:off x="11581228" y="8862270"/>
            <a:ext cx="40728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Евгений Липкин</a:t>
            </a:r>
          </a:p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(куратор)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37398" y="3221086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ru-RU" sz="7340" u="none" strike="noStrike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Введение</a:t>
            </a:r>
            <a:endParaRPr lang="en-US" sz="7340" u="none" strike="noStrike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37398" y="4753324"/>
            <a:ext cx="7195263" cy="146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ru-RU" sz="2093" b="1" dirty="0">
                <a:solidFill>
                  <a:srgbClr val="101010"/>
                </a:solidFill>
                <a:latin typeface="Montserrat"/>
              </a:rPr>
              <a:t>ИИ агенты </a:t>
            </a:r>
            <a:r>
              <a:rPr lang="ru-RU" sz="2093" dirty="0">
                <a:solidFill>
                  <a:srgbClr val="101010"/>
                </a:solidFill>
                <a:latin typeface="Montserrat"/>
              </a:rPr>
              <a:t>— это автономные программные системы, которые используют искусственный интеллект для выполнения определённых задач или принятия решений</a:t>
            </a:r>
            <a:endParaRPr lang="en-US" sz="2093" dirty="0">
              <a:solidFill>
                <a:srgbClr val="101010"/>
              </a:solidFill>
              <a:latin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7398" y="6652603"/>
            <a:ext cx="7195263" cy="147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ru-RU" sz="2400" b="1" dirty="0"/>
              <a:t>ИИ ассистенты</a:t>
            </a:r>
            <a:r>
              <a:rPr lang="ru-RU" sz="2400" dirty="0"/>
              <a:t> — </a:t>
            </a:r>
            <a:r>
              <a:rPr lang="ru-RU" sz="2093" dirty="0">
                <a:solidFill>
                  <a:srgbClr val="101010"/>
                </a:solidFill>
                <a:latin typeface="Montserrat"/>
              </a:rPr>
              <a:t>это разновидность ИИ агентов, специально разработанных для взаимодействия с людьми и оказания им помощи в выполнении различных задач</a:t>
            </a:r>
            <a:endParaRPr lang="en-US" sz="2093" dirty="0">
              <a:solidFill>
                <a:srgbClr val="101010"/>
              </a:solidFill>
              <a:latin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1A9720-8678-4E94-9BC5-74CA7A89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00" y="7389952"/>
            <a:ext cx="24479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BEE2BE-CFE7-4C86-87F8-7C68AEAA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07" y="6569967"/>
            <a:ext cx="3467091" cy="23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16BC3B-877C-4264-AC72-7F2B38F1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841" y="3201186"/>
            <a:ext cx="4948928" cy="3681927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3BE6A49-BAEC-4168-8A4F-EDE48D977072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90681" y="2924562"/>
            <a:ext cx="3024888" cy="529127"/>
            <a:chOff x="0" y="0"/>
            <a:chExt cx="1281756" cy="224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ru-RU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Проблема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90681" y="5030442"/>
            <a:ext cx="3024888" cy="529127"/>
            <a:chOff x="0" y="0"/>
            <a:chExt cx="1281756" cy="224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ru-RU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Проблема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90681" y="7136208"/>
            <a:ext cx="3024888" cy="529127"/>
            <a:chOff x="0" y="0"/>
            <a:chExt cx="1281756" cy="2242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ru-RU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Проблема</a:t>
              </a:r>
              <a:r>
                <a:rPr lang="en-US" sz="2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90681" y="1117148"/>
            <a:ext cx="819436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ru-RU" sz="7368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Проблемы</a:t>
            </a:r>
            <a:endParaRPr lang="en-US" sz="7368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61342" y="3741529"/>
            <a:ext cx="758537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ru-RU" sz="26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и конфигурация </a:t>
            </a:r>
            <a:r>
              <a:rPr lang="ru-RU" sz="2600" b="1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промптов</a:t>
            </a:r>
            <a:endParaRPr lang="en-US" sz="2600" b="1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61342" y="5893025"/>
            <a:ext cx="758537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ru-RU" sz="26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Сложность </a:t>
            </a:r>
            <a:r>
              <a:rPr lang="ru-RU" sz="2600" b="1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создания</a:t>
            </a:r>
            <a:r>
              <a:rPr lang="ru-RU" sz="26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ассистентов</a:t>
            </a:r>
            <a:endParaRPr lang="en-US" sz="26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61342" y="8048800"/>
            <a:ext cx="758537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ru-RU" sz="26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Плохая </a:t>
            </a:r>
            <a:r>
              <a:rPr lang="ru-RU" sz="2600" b="1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наглядность</a:t>
            </a:r>
            <a:r>
              <a:rPr lang="ru-RU" sz="26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работы ассистентов</a:t>
            </a:r>
            <a:endParaRPr lang="en-US" sz="26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44">
            <a:extLst>
              <a:ext uri="{FF2B5EF4-FFF2-40B4-BE49-F238E27FC236}">
                <a16:creationId xmlns:a16="http://schemas.microsoft.com/office/drawing/2014/main" id="{07534A58-3E2F-40DD-931A-01A35F58CA5C}"/>
              </a:ext>
            </a:extLst>
          </p:cNvPr>
          <p:cNvSpPr/>
          <p:nvPr/>
        </p:nvSpPr>
        <p:spPr>
          <a:xfrm>
            <a:off x="5972581" y="4908801"/>
            <a:ext cx="1027116" cy="1040357"/>
          </a:xfrm>
          <a:custGeom>
            <a:avLst/>
            <a:gdLst/>
            <a:ahLst/>
            <a:cxnLst/>
            <a:rect l="l" t="t" r="r" b="b"/>
            <a:pathLst>
              <a:path w="896147" h="907699">
                <a:moveTo>
                  <a:pt x="0" y="0"/>
                </a:moveTo>
                <a:lnTo>
                  <a:pt x="896147" y="0"/>
                </a:lnTo>
                <a:lnTo>
                  <a:pt x="896147" y="907699"/>
                </a:lnTo>
                <a:lnTo>
                  <a:pt x="0" y="90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83FF61F2-C851-4D3C-98D0-05EFB71CDE9E}"/>
              </a:ext>
            </a:extLst>
          </p:cNvPr>
          <p:cNvSpPr/>
          <p:nvPr/>
        </p:nvSpPr>
        <p:spPr>
          <a:xfrm>
            <a:off x="6117606" y="2926139"/>
            <a:ext cx="994322" cy="958164"/>
          </a:xfrm>
          <a:custGeom>
            <a:avLst/>
            <a:gdLst/>
            <a:ahLst/>
            <a:cxnLst/>
            <a:rect l="l" t="t" r="r" b="b"/>
            <a:pathLst>
              <a:path w="639392" h="616141">
                <a:moveTo>
                  <a:pt x="0" y="0"/>
                </a:moveTo>
                <a:lnTo>
                  <a:pt x="639392" y="0"/>
                </a:lnTo>
                <a:lnTo>
                  <a:pt x="639392" y="616142"/>
                </a:lnTo>
                <a:lnTo>
                  <a:pt x="0" y="61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0886FF91-8C48-41B2-8ED3-C0E0687AF8E9}"/>
              </a:ext>
            </a:extLst>
          </p:cNvPr>
          <p:cNvSpPr/>
          <p:nvPr/>
        </p:nvSpPr>
        <p:spPr>
          <a:xfrm>
            <a:off x="6117606" y="7024122"/>
            <a:ext cx="896147" cy="972152"/>
          </a:xfrm>
          <a:custGeom>
            <a:avLst/>
            <a:gdLst/>
            <a:ahLst/>
            <a:cxnLst/>
            <a:rect l="l" t="t" r="r" b="b"/>
            <a:pathLst>
              <a:path w="756240" h="820379">
                <a:moveTo>
                  <a:pt x="0" y="0"/>
                </a:moveTo>
                <a:lnTo>
                  <a:pt x="756240" y="0"/>
                </a:lnTo>
                <a:lnTo>
                  <a:pt x="756240" y="820379"/>
                </a:lnTo>
                <a:lnTo>
                  <a:pt x="0" y="820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A3DFFBBD-F9AD-42E0-832B-4F369C4AF560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14090609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183081" y="1333500"/>
            <a:ext cx="7921837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4"/>
              </a:lnSpc>
              <a:spcBef>
                <a:spcPct val="0"/>
              </a:spcBef>
            </a:pPr>
            <a:r>
              <a:rPr lang="ru-RU" sz="637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Решение - Графы</a:t>
            </a:r>
            <a:endParaRPr lang="en-US" sz="637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D01A9F-4202-4099-95DE-38FDE5A7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08308"/>
            <a:ext cx="6384623" cy="44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F4389D2B-0306-4E12-98CB-1A1EC3909E47}"/>
              </a:ext>
            </a:extLst>
          </p:cNvPr>
          <p:cNvSpPr/>
          <p:nvPr/>
        </p:nvSpPr>
        <p:spPr>
          <a:xfrm rot="3348785">
            <a:off x="13342594" y="-175013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47427D3-8AB4-4157-9048-037E4018AA35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90415"/>
            <a:ext cx="8525731" cy="9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4800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Цель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05423" y="3475631"/>
            <a:ext cx="8782883" cy="109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ru-RU" sz="24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Сделать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платформу, на которой можно будет создавать, настраивать и использовать ИИ ассистентов</a:t>
            </a:r>
            <a:endParaRPr lang="en-US" sz="2400" dirty="0">
              <a:solidFill>
                <a:srgbClr val="101010"/>
              </a:solidFill>
              <a:latin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43200" y="6681171"/>
            <a:ext cx="7757792" cy="159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Аналитика существующих платформ</a:t>
            </a:r>
            <a:endParaRPr lang="en-US" sz="2400" dirty="0">
              <a:solidFill>
                <a:srgbClr val="101010"/>
              </a:solidFill>
              <a:latin typeface="Montserrat"/>
              <a:sym typeface="Montserrat Bold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Проектирование собственной платформы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Разработка</a:t>
            </a:r>
            <a:endParaRPr lang="en-US" sz="2400" dirty="0">
              <a:solidFill>
                <a:srgbClr val="101010"/>
              </a:solidFill>
              <a:latin typeface="Montserrat"/>
              <a:sym typeface="Montserrat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3457F28-9FE1-4EA1-9F01-14EA12ACA1C5}"/>
              </a:ext>
            </a:extLst>
          </p:cNvPr>
          <p:cNvSpPr txBox="1"/>
          <p:nvPr/>
        </p:nvSpPr>
        <p:spPr>
          <a:xfrm>
            <a:off x="1975261" y="5245250"/>
            <a:ext cx="8525731" cy="101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48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Задачи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2" name="Group 19">
            <a:extLst>
              <a:ext uri="{FF2B5EF4-FFF2-40B4-BE49-F238E27FC236}">
                <a16:creationId xmlns:a16="http://schemas.microsoft.com/office/drawing/2014/main" id="{198C1B1D-4444-4CBF-96B0-9882F6323D3C}"/>
              </a:ext>
            </a:extLst>
          </p:cNvPr>
          <p:cNvGrpSpPr/>
          <p:nvPr/>
        </p:nvGrpSpPr>
        <p:grpSpPr>
          <a:xfrm rot="4355160">
            <a:off x="2169284" y="6855584"/>
            <a:ext cx="281593" cy="281593"/>
            <a:chOff x="0" y="0"/>
            <a:chExt cx="812800" cy="812800"/>
          </a:xfrm>
        </p:grpSpPr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B778A1C-B9CF-4C04-A364-0A0C5C60C7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DEFD352-42AA-4204-B8B1-F0F8FC79C8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9">
            <a:extLst>
              <a:ext uri="{FF2B5EF4-FFF2-40B4-BE49-F238E27FC236}">
                <a16:creationId xmlns:a16="http://schemas.microsoft.com/office/drawing/2014/main" id="{0D1C16AD-74F7-496A-A19D-02CCF7093065}"/>
              </a:ext>
            </a:extLst>
          </p:cNvPr>
          <p:cNvGrpSpPr/>
          <p:nvPr/>
        </p:nvGrpSpPr>
        <p:grpSpPr>
          <a:xfrm rot="4355160">
            <a:off x="2169282" y="7396747"/>
            <a:ext cx="281593" cy="281593"/>
            <a:chOff x="0" y="0"/>
            <a:chExt cx="812800" cy="812800"/>
          </a:xfrm>
        </p:grpSpPr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1A696053-E239-42D0-A011-B3687494BF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2F70871D-4A8B-469E-979A-7B4F03089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5296B7D6-6C49-473D-A863-016D531FBB5F}"/>
              </a:ext>
            </a:extLst>
          </p:cNvPr>
          <p:cNvGrpSpPr/>
          <p:nvPr/>
        </p:nvGrpSpPr>
        <p:grpSpPr>
          <a:xfrm rot="4355160">
            <a:off x="2169282" y="7937911"/>
            <a:ext cx="281593" cy="281593"/>
            <a:chOff x="0" y="0"/>
            <a:chExt cx="812800" cy="812800"/>
          </a:xfrm>
        </p:grpSpPr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24470132-D9BE-4CEA-8609-D1AC39AD69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24896850-2B14-4269-94F3-29550E2EF8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477AD216-27C9-479A-9C68-0583BA05617A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710883" y="1319884"/>
            <a:ext cx="8525731" cy="9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48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Аналитика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41044" y="2705100"/>
            <a:ext cx="8782883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9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"/>
              </a:rPr>
              <a:t>Теория ИИ</a:t>
            </a:r>
          </a:p>
          <a:p>
            <a:pPr marL="342900" lvl="0" indent="-342900" algn="l">
              <a:lnSpc>
                <a:spcPts val="29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"/>
              </a:rPr>
              <a:t>Техники работы с языковыми моделями</a:t>
            </a:r>
          </a:p>
          <a:p>
            <a:pPr marL="342900" lvl="0" indent="-342900" algn="l">
              <a:lnSpc>
                <a:spcPts val="29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"/>
              </a:rPr>
              <a:t>Готовые агенты и платформы</a:t>
            </a:r>
          </a:p>
          <a:p>
            <a:pPr marL="342900" lvl="0" indent="-342900" algn="l">
              <a:lnSpc>
                <a:spcPts val="29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"/>
              </a:rPr>
              <a:t>Инструменты для </a:t>
            </a:r>
            <a:r>
              <a:rPr lang="ru-RU" sz="2400" dirty="0" err="1">
                <a:solidFill>
                  <a:srgbClr val="101010"/>
                </a:solidFill>
                <a:latin typeface="Montserrat"/>
                <a:sym typeface="Montserrat"/>
              </a:rPr>
              <a:t>фронтэнда</a:t>
            </a:r>
            <a:endParaRPr lang="en-US" sz="2400" dirty="0">
              <a:solidFill>
                <a:srgbClr val="101010"/>
              </a:solidFill>
              <a:latin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10882" y="5791202"/>
            <a:ext cx="868151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Ключевые аспекты</a:t>
            </a:r>
            <a:r>
              <a:rPr lang="en-US" sz="2400" dirty="0">
                <a:solidFill>
                  <a:srgbClr val="101010"/>
                </a:solidFill>
                <a:latin typeface="Montserrat"/>
                <a:sym typeface="Montserrat Bold"/>
              </a:rPr>
              <a:t>:</a:t>
            </a:r>
          </a:p>
          <a:p>
            <a:pPr lvl="0">
              <a:spcBef>
                <a:spcPct val="0"/>
              </a:spcBef>
            </a:pPr>
            <a:endParaRPr lang="ru-RU" sz="2400" dirty="0">
              <a:solidFill>
                <a:srgbClr val="101010"/>
              </a:solidFill>
              <a:latin typeface="Montserrat"/>
              <a:sym typeface="Montserrat Bold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101010"/>
                </a:solidFill>
                <a:latin typeface="Montserrat"/>
                <a:sym typeface="Montserrat Bold"/>
              </a:rPr>
              <a:t>Гибкость 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–</a:t>
            </a:r>
            <a:r>
              <a:rPr lang="ru-RU" sz="2400" b="1" dirty="0">
                <a:solidFill>
                  <a:srgbClr val="101010"/>
                </a:solidFill>
                <a:latin typeface="Montserrat"/>
                <a:sym typeface="Montserrat Bold"/>
              </a:rPr>
              <a:t> 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адаптация под конкретные задачи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101010"/>
                </a:solidFill>
                <a:latin typeface="Montserrat"/>
                <a:sym typeface="Montserrat Bold"/>
              </a:rPr>
              <a:t>Наглядность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 – поведение ассистента должна быть понятным для пользователя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101010"/>
                </a:solidFill>
                <a:latin typeface="Montserrat"/>
                <a:sym typeface="Montserrat Bold"/>
              </a:rPr>
              <a:t>Простота</a:t>
            </a: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 – система не должна быть слишком сложной и запутанной</a:t>
            </a:r>
            <a:endParaRPr lang="en-US" sz="2400" dirty="0">
              <a:solidFill>
                <a:srgbClr val="101010"/>
              </a:solidFill>
              <a:latin typeface="Montserrat"/>
              <a:sym typeface="Montserrat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3457F28-9FE1-4EA1-9F01-14EA12ACA1C5}"/>
              </a:ext>
            </a:extLst>
          </p:cNvPr>
          <p:cNvSpPr txBox="1"/>
          <p:nvPr/>
        </p:nvSpPr>
        <p:spPr>
          <a:xfrm>
            <a:off x="6710882" y="4474719"/>
            <a:ext cx="8525731" cy="101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48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Проектирование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22BDD111-FAB5-4768-BB4C-5ABA3486D9FC}"/>
              </a:ext>
            </a:extLst>
          </p:cNvPr>
          <p:cNvSpPr/>
          <p:nvPr/>
        </p:nvSpPr>
        <p:spPr>
          <a:xfrm rot="13905142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0373F860-9825-4499-9003-D4FE1B653721}"/>
              </a:ext>
            </a:extLst>
          </p:cNvPr>
          <p:cNvGrpSpPr/>
          <p:nvPr/>
        </p:nvGrpSpPr>
        <p:grpSpPr>
          <a:xfrm rot="19563391">
            <a:off x="3569953" y="6149426"/>
            <a:ext cx="1154715" cy="1130211"/>
            <a:chOff x="0" y="0"/>
            <a:chExt cx="812800" cy="812800"/>
          </a:xfrm>
        </p:grpSpPr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8A57704-18AA-4B99-B08D-044BFEA40E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0E18CDE7-2056-4CE1-ACA0-93130C834C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F5D0B4-1745-4415-A046-C24F8CE736E7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1918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EE9DD529-A00B-461F-8829-E1817EA2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689869"/>
            <a:ext cx="17007841" cy="891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-1295400" y="1262313"/>
            <a:ext cx="11442900" cy="9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ru-RU" sz="4800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Структура Графа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B177CF13-1F5F-4302-B192-18EEAC7E78F7}"/>
              </a:ext>
            </a:extLst>
          </p:cNvPr>
          <p:cNvSpPr txBox="1"/>
          <p:nvPr/>
        </p:nvSpPr>
        <p:spPr>
          <a:xfrm>
            <a:off x="1676400" y="2819257"/>
            <a:ext cx="4648200" cy="257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Model –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ИИ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Prompt –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запрос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Chain –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связка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Visual –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отображение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Var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 - переменная</a:t>
            </a:r>
            <a:endParaRPr lang="en-US" sz="2400" dirty="0">
              <a:solidFill>
                <a:srgbClr val="101010"/>
              </a:solidFill>
              <a:latin typeface="Montserrat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01010"/>
                </a:solidFill>
                <a:latin typeface="Montserrat"/>
              </a:rPr>
              <a:t>Web Search – </a:t>
            </a:r>
            <a:r>
              <a:rPr lang="ru-RU" sz="2400" dirty="0">
                <a:solidFill>
                  <a:srgbClr val="101010"/>
                </a:solidFill>
                <a:latin typeface="Montserrat"/>
              </a:rPr>
              <a:t>инструмент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400" dirty="0">
              <a:solidFill>
                <a:srgbClr val="101010"/>
              </a:solidFill>
              <a:latin typeface="Montserrat"/>
              <a:sym typeface="Montserrat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EA5C482-6A4D-46BF-B364-6E4A1451D0FA}"/>
              </a:ext>
            </a:extLst>
          </p:cNvPr>
          <p:cNvSpPr txBox="1"/>
          <p:nvPr/>
        </p:nvSpPr>
        <p:spPr>
          <a:xfrm>
            <a:off x="17297400" y="904701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13DA41-1DA9-449A-9222-A39A1CBC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08204"/>
            <a:ext cx="16992600" cy="9070591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410200" y="1028700"/>
            <a:ext cx="11442900" cy="99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ru-RU" sz="4800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Ассистент - репетитор</a:t>
            </a:r>
            <a:endParaRPr lang="en-US" sz="48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402AB8E-EEB4-4E77-B256-EFDBFFA7240E}"/>
              </a:ext>
            </a:extLst>
          </p:cNvPr>
          <p:cNvSpPr txBox="1"/>
          <p:nvPr/>
        </p:nvSpPr>
        <p:spPr>
          <a:xfrm>
            <a:off x="17297400" y="91059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1247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416691" y="1790700"/>
            <a:ext cx="589756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Придумай какой-нибудь сложный математический пример с использованием формул для школьника {класс} класса. В ответ приведите только формулировку найденного примера.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3457F28-9FE1-4EA1-9F01-14EA12ACA1C5}"/>
              </a:ext>
            </a:extLst>
          </p:cNvPr>
          <p:cNvSpPr txBox="1"/>
          <p:nvPr/>
        </p:nvSpPr>
        <p:spPr>
          <a:xfrm>
            <a:off x="1447801" y="571500"/>
            <a:ext cx="6324600" cy="96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3600" dirty="0" err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Промпт</a:t>
            </a:r>
            <a:r>
              <a:rPr lang="ru-RU" sz="36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</a:t>
            </a:r>
            <a:endParaRPr lang="en-US" sz="36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8CC512-A034-4176-8A5E-1EE11712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734549"/>
            <a:ext cx="10018939" cy="7696397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1EDD589-44E0-47D6-BAD1-2EE4C9888FE7}"/>
              </a:ext>
            </a:extLst>
          </p:cNvPr>
          <p:cNvSpPr txBox="1"/>
          <p:nvPr/>
        </p:nvSpPr>
        <p:spPr>
          <a:xfrm>
            <a:off x="1416691" y="7318819"/>
            <a:ext cx="589756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Реши данный пример. Объясняй решение как для школьника {класс} класса</a:t>
            </a:r>
          </a:p>
          <a:p>
            <a:pPr lvl="0">
              <a:spcBef>
                <a:spcPct val="0"/>
              </a:spcBef>
            </a:pPr>
            <a:r>
              <a:rPr lang="ru-RU" sz="2400" dirty="0">
                <a:solidFill>
                  <a:srgbClr val="101010"/>
                </a:solidFill>
                <a:latin typeface="Montserrat"/>
                <a:sym typeface="Montserrat Bold"/>
              </a:rPr>
              <a:t>Пример: {пример}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67A6811-E4DE-462B-B838-724AC881C205}"/>
              </a:ext>
            </a:extLst>
          </p:cNvPr>
          <p:cNvSpPr txBox="1"/>
          <p:nvPr/>
        </p:nvSpPr>
        <p:spPr>
          <a:xfrm>
            <a:off x="1391024" y="4015647"/>
            <a:ext cx="5923229" cy="96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36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Ответ 1</a:t>
            </a:r>
            <a:endParaRPr lang="en-US" sz="36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098A86E-2EF9-43E2-BC74-62D5622CD084}"/>
              </a:ext>
            </a:extLst>
          </p:cNvPr>
          <p:cNvSpPr txBox="1"/>
          <p:nvPr/>
        </p:nvSpPr>
        <p:spPr>
          <a:xfrm>
            <a:off x="1387013" y="6184317"/>
            <a:ext cx="5923229" cy="96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3600" dirty="0" err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Промпт</a:t>
            </a:r>
            <a:r>
              <a:rPr lang="ru-RU" sz="36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</a:t>
            </a:r>
            <a:endParaRPr lang="en-US" sz="36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B95BCD-5FED-48EE-87D8-3AB3B696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13" y="5059726"/>
            <a:ext cx="5664771" cy="6171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156266-2EA0-4ED2-8188-EBC83F35B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53" y="5582748"/>
            <a:ext cx="6240327" cy="475152"/>
          </a:xfrm>
          <a:prstGeom prst="rect">
            <a:avLst/>
          </a:prstGeom>
        </p:spPr>
      </p:pic>
      <p:sp>
        <p:nvSpPr>
          <p:cNvPr id="25" name="TextBox 3">
            <a:extLst>
              <a:ext uri="{FF2B5EF4-FFF2-40B4-BE49-F238E27FC236}">
                <a16:creationId xmlns:a16="http://schemas.microsoft.com/office/drawing/2014/main" id="{08AEDB83-DFD3-4B75-999C-688FF423772A}"/>
              </a:ext>
            </a:extLst>
          </p:cNvPr>
          <p:cNvSpPr txBox="1"/>
          <p:nvPr/>
        </p:nvSpPr>
        <p:spPr>
          <a:xfrm>
            <a:off x="7944051" y="571500"/>
            <a:ext cx="5923229" cy="96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ru-RU" sz="3600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Ответ 2</a:t>
            </a:r>
            <a:endParaRPr lang="en-US" sz="3600" u="none" strike="noStrike" dirty="0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C30507D-2228-4FE3-A25B-FD8943A78942}"/>
              </a:ext>
            </a:extLst>
          </p:cNvPr>
          <p:cNvSpPr txBox="1"/>
          <p:nvPr/>
        </p:nvSpPr>
        <p:spPr>
          <a:xfrm>
            <a:off x="17526000" y="9334500"/>
            <a:ext cx="497535" cy="51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ru-RU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1159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253</Words>
  <Application>Microsoft Office PowerPoint</Application>
  <PresentationFormat>Произвольный</PresentationFormat>
  <Paragraphs>68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Montserrat</vt:lpstr>
      <vt:lpstr>Montserrat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dc:creator>Пользователь</dc:creator>
  <cp:lastModifiedBy>Николай Соломенников</cp:lastModifiedBy>
  <cp:revision>4</cp:revision>
  <dcterms:created xsi:type="dcterms:W3CDTF">2006-08-16T00:00:00Z</dcterms:created>
  <dcterms:modified xsi:type="dcterms:W3CDTF">2024-08-01T21:29:57Z</dcterms:modified>
  <dc:identifier>DAGMoOfCTtw</dc:identifier>
</cp:coreProperties>
</file>